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1887" r:id="rId2"/>
    <p:sldId id="1888" r:id="rId3"/>
    <p:sldId id="1889" r:id="rId4"/>
    <p:sldId id="1890" r:id="rId5"/>
    <p:sldId id="189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24" d="100"/>
          <a:sy n="124" d="100"/>
        </p:scale>
        <p:origin x="54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3AA5B-1137-1744-8985-9F13AF449BD9}" type="datetimeFigureOut">
              <a:rPr lang="de-DE" smtClean="0"/>
              <a:t>07.12.21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E545E-8D7A-084C-95CD-EB8963A28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0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7388"/>
            <a:ext cx="6094412" cy="3429000"/>
          </a:xfrm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35" y="4343766"/>
            <a:ext cx="5028132" cy="4112605"/>
          </a:xfrm>
          <a:noFill/>
          <a:ln/>
        </p:spPr>
        <p:txBody>
          <a:bodyPr/>
          <a:lstStyle/>
          <a:p>
            <a:endParaRPr lang="de-D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721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7388"/>
            <a:ext cx="6094412" cy="3429000"/>
          </a:xfrm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35" y="4343766"/>
            <a:ext cx="5028132" cy="4112605"/>
          </a:xfrm>
          <a:noFill/>
          <a:ln/>
        </p:spPr>
        <p:txBody>
          <a:bodyPr/>
          <a:lstStyle/>
          <a:p>
            <a:endParaRPr lang="de-D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66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7388"/>
            <a:ext cx="6094412" cy="3429000"/>
          </a:xfrm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35" y="4343766"/>
            <a:ext cx="5028132" cy="4112605"/>
          </a:xfrm>
          <a:noFill/>
          <a:ln/>
        </p:spPr>
        <p:txBody>
          <a:bodyPr/>
          <a:lstStyle/>
          <a:p>
            <a:endParaRPr lang="de-D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4031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7388"/>
            <a:ext cx="6094412" cy="3429000"/>
          </a:xfrm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35" y="4343766"/>
            <a:ext cx="5028132" cy="4112605"/>
          </a:xfrm>
          <a:noFill/>
          <a:ln/>
        </p:spPr>
        <p:txBody>
          <a:bodyPr/>
          <a:lstStyle/>
          <a:p>
            <a:endParaRPr lang="de-D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31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7388"/>
            <a:ext cx="6094412" cy="3429000"/>
          </a:xfrm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35" y="4343766"/>
            <a:ext cx="5028132" cy="4112605"/>
          </a:xfrm>
          <a:noFill/>
          <a:ln/>
        </p:spPr>
        <p:txBody>
          <a:bodyPr/>
          <a:lstStyle/>
          <a:p>
            <a:endParaRPr lang="de-D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82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BD8D-290B-A140-9095-4D949AFEEF05}" type="datetime1">
              <a:rPr lang="de-DE" smtClean="0"/>
              <a:t>07.12.21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0" y="6669360"/>
            <a:ext cx="12192000" cy="188640"/>
          </a:xfrm>
          <a:prstGeom prst="rect">
            <a:avLst/>
          </a:prstGeom>
          <a:solidFill>
            <a:srgbClr val="293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Open Sans Leicht" charset="0"/>
            </a:endParaRP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-5862" y="6669360"/>
            <a:ext cx="12192000" cy="0"/>
          </a:xfrm>
          <a:prstGeom prst="line">
            <a:avLst/>
          </a:prstGeom>
          <a:ln w="28575">
            <a:solidFill>
              <a:srgbClr val="B2A8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9311680" y="-85925"/>
            <a:ext cx="2880320" cy="2044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Open Sans Leicht" charset="0"/>
            </a:endParaRPr>
          </a:p>
        </p:txBody>
      </p:sp>
      <p:sp>
        <p:nvSpPr>
          <p:cNvPr id="18" name="Rechteck 17"/>
          <p:cNvSpPr/>
          <p:nvPr userDrawn="1"/>
        </p:nvSpPr>
        <p:spPr>
          <a:xfrm>
            <a:off x="0" y="-92075"/>
            <a:ext cx="12192000" cy="1258521"/>
          </a:xfrm>
          <a:prstGeom prst="rect">
            <a:avLst/>
          </a:prstGeom>
          <a:solidFill>
            <a:srgbClr val="293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Open Sans Leicht" charset="0"/>
            </a:endParaRPr>
          </a:p>
        </p:txBody>
      </p:sp>
      <p:pic>
        <p:nvPicPr>
          <p:cNvPr id="19" name="Bild 18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2501" y="50564"/>
            <a:ext cx="915467" cy="802305"/>
          </a:xfrm>
          <a:prstGeom prst="rect">
            <a:avLst/>
          </a:prstGeom>
        </p:spPr>
      </p:pic>
      <p:sp>
        <p:nvSpPr>
          <p:cNvPr id="20" name="Titel 1"/>
          <p:cNvSpPr txBox="1">
            <a:spLocks/>
          </p:cNvSpPr>
          <p:nvPr userDrawn="1"/>
        </p:nvSpPr>
        <p:spPr>
          <a:xfrm>
            <a:off x="5477238" y="759641"/>
            <a:ext cx="1254608" cy="386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B2A89D"/>
                </a:solidFill>
                <a:latin typeface="Noticia Text" charset="0"/>
                <a:ea typeface="Noticia Text" charset="0"/>
                <a:cs typeface="Noticia Text" charset="0"/>
              </a:defRPr>
            </a:lvl1pPr>
          </a:lstStyle>
          <a:p>
            <a:pPr algn="ctr"/>
            <a:r>
              <a:rPr lang="de-DE" sz="2000">
                <a:solidFill>
                  <a:srgbClr val="DC4E4D"/>
                </a:solidFill>
                <a:latin typeface="Colonna MT" charset="0"/>
                <a:ea typeface="Colonna MT" charset="0"/>
                <a:cs typeface="Colonna MT" charset="0"/>
              </a:rPr>
              <a:t>ARAMIS </a:t>
            </a:r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5627724" y="1064459"/>
            <a:ext cx="964880" cy="0"/>
          </a:xfrm>
          <a:prstGeom prst="line">
            <a:avLst/>
          </a:prstGeom>
          <a:ln w="9525">
            <a:solidFill>
              <a:srgbClr val="DC4E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 userDrawn="1"/>
        </p:nvCxnSpPr>
        <p:spPr>
          <a:xfrm>
            <a:off x="-7748" y="1179820"/>
            <a:ext cx="12192000" cy="0"/>
          </a:xfrm>
          <a:prstGeom prst="line">
            <a:avLst/>
          </a:prstGeom>
          <a:ln w="28575">
            <a:solidFill>
              <a:srgbClr val="B2A8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8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499-BE5A-4C45-8AFF-D5C3AC481007}" type="datetime1">
              <a:rPr lang="de-DE" smtClean="0"/>
              <a:t>07.12.21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84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928" y="-99392"/>
            <a:ext cx="9718663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FCCA-C6EC-7144-BA29-615AB4D1D3C2}" type="datetime1">
              <a:rPr lang="de-DE" smtClean="0"/>
              <a:t>07.12.21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76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68F6-6969-DC42-A6C1-550673DE1286}" type="datetime1">
              <a:rPr lang="de-DE" smtClean="0"/>
              <a:t>07.12.21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415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ARAMIS GmbH © 2019 I www.aramis-training.de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83A2B-3358-44F8-83A0-4598795D8FB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F083D1-1BC8-C641-A000-CCCACD051F6E}" type="datetime1">
              <a:rPr lang="de-DE" smtClean="0"/>
              <a:t>07.12.21</a:t>
            </a:fld>
            <a:endParaRPr lang="en-GB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C22098B-76ED-CF41-9DF6-2319C2997B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03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274637"/>
            <a:ext cx="10414288" cy="116756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ARAMIS GmbH © 2019 I www.aramis-training.de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83A2B-3358-44F8-83A0-4598795D8FB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FA45234-485A-FD41-BE3A-9033DECF30E0}" type="datetime1">
              <a:rPr lang="de-DE" smtClean="0"/>
              <a:t>07.12.21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49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928" y="-99392"/>
            <a:ext cx="9718663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EACA-1DEB-FB49-988A-15A246470F00}" type="datetime1">
              <a:rPr lang="de-DE" smtClean="0"/>
              <a:t>07.12.21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1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8385E-FA6C-0848-9570-4F1FC7442727}" type="datetime1">
              <a:rPr lang="de-DE" smtClean="0"/>
              <a:t>07.12.21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1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928" y="-99392"/>
            <a:ext cx="9718663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2043-0034-BC46-BB5F-75CB7B35F4D7}" type="datetime1">
              <a:rPr lang="de-DE" smtClean="0"/>
              <a:t>07.12.21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21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68A3-0650-D842-8D9F-E2B642F10A4F}" type="datetime1">
              <a:rPr lang="de-DE" smtClean="0"/>
              <a:t>07.12.21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29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928" y="-99392"/>
            <a:ext cx="9718663" cy="132556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A967-4069-5B46-9C92-5A683C118487}" type="datetime1">
              <a:rPr lang="de-DE" smtClean="0"/>
              <a:t>07.12.21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719736" y="6546965"/>
            <a:ext cx="4618856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de-DE"/>
              <a:t>ARAMIS GmbH © 2019 I www.aramis-training.de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9401472" y="6546827"/>
            <a:ext cx="2743200" cy="365125"/>
          </a:xfrm>
        </p:spPr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94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80DB4DD-ABF1-644C-BD97-FCF3F4DEAB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736"/>
            <a:ext cx="12192000" cy="351613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1E60E5F-989B-1245-B15A-1FA6C20463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1232" y="3513270"/>
            <a:ext cx="12192000" cy="3339994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91344" y="6553318"/>
            <a:ext cx="2743200" cy="365125"/>
          </a:xfrm>
        </p:spPr>
        <p:txBody>
          <a:bodyPr/>
          <a:lstStyle/>
          <a:p>
            <a:fld id="{0EE0AE18-47B1-EC42-B78B-6BDC02FCBAD4}" type="datetime1">
              <a:rPr lang="de-DE" smtClean="0"/>
              <a:t>07.12.21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719736" y="6525482"/>
            <a:ext cx="4618856" cy="365125"/>
          </a:xfrm>
        </p:spPr>
        <p:txBody>
          <a:bodyPr/>
          <a:lstStyle/>
          <a:p>
            <a:r>
              <a:rPr lang="de-DE"/>
              <a:t>ARAMIS GmbH © 2019 I www.aramis-training.de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9401472" y="6525344"/>
            <a:ext cx="2743200" cy="365125"/>
          </a:xfrm>
        </p:spPr>
        <p:txBody>
          <a:bodyPr/>
          <a:lstStyle>
            <a:lvl1pPr>
              <a:defRPr lang="de-DE" sz="900" b="0" i="0" kern="1200" smtClean="0">
                <a:solidFill>
                  <a:schemeClr val="tx1">
                    <a:tint val="75000"/>
                  </a:schemeClr>
                </a:solidFill>
                <a:latin typeface="Open Sans Leicht" charset="0"/>
                <a:ea typeface="+mn-ea"/>
                <a:cs typeface="+mn-cs"/>
              </a:defRPr>
            </a:lvl1pPr>
          </a:lstStyle>
          <a:p>
            <a:fld id="{26E52DD1-A5EF-9C42-95FC-11ECCA13D45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C6C64E1-26D4-D74C-A3C7-2E10D4F535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6542" y="150922"/>
            <a:ext cx="2767869" cy="60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2FE8D126-A117-2844-9480-69DF4BA8D337}"/>
              </a:ext>
            </a:extLst>
          </p:cNvPr>
          <p:cNvGrpSpPr/>
          <p:nvPr userDrawn="1"/>
        </p:nvGrpSpPr>
        <p:grpSpPr>
          <a:xfrm>
            <a:off x="7248" y="0"/>
            <a:ext cx="12177132" cy="6865640"/>
            <a:chOff x="7248" y="0"/>
            <a:chExt cx="12177132" cy="6865640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2D3ED6D5-3560-2D43-B417-08DBC66EE0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11"/>
            <a:stretch/>
          </p:blipFill>
          <p:spPr>
            <a:xfrm>
              <a:off x="7248" y="7640"/>
              <a:ext cx="6088752" cy="6858000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FE785695-71F4-E34D-8FAB-948874CC76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11"/>
            <a:stretch/>
          </p:blipFill>
          <p:spPr>
            <a:xfrm rot="10800000">
              <a:off x="6095628" y="0"/>
              <a:ext cx="6088752" cy="6858000"/>
            </a:xfrm>
            <a:prstGeom prst="rect">
              <a:avLst/>
            </a:prstGeom>
          </p:spPr>
        </p:pic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91344" y="6553318"/>
            <a:ext cx="2743200" cy="365125"/>
          </a:xfrm>
        </p:spPr>
        <p:txBody>
          <a:bodyPr/>
          <a:lstStyle/>
          <a:p>
            <a:fld id="{5B4E1E5D-6410-C642-81FC-077BCEF28511}" type="datetime1">
              <a:rPr lang="de-DE" smtClean="0"/>
              <a:t>07.12.21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719736" y="6525482"/>
            <a:ext cx="4618856" cy="365125"/>
          </a:xfrm>
        </p:spPr>
        <p:txBody>
          <a:bodyPr/>
          <a:lstStyle/>
          <a:p>
            <a:r>
              <a:rPr lang="de-DE"/>
              <a:t>ARAMIS GmbH © 2019 I www.aramis-training.de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9401472" y="6525344"/>
            <a:ext cx="2743200" cy="365125"/>
          </a:xfrm>
        </p:spPr>
        <p:txBody>
          <a:bodyPr/>
          <a:lstStyle>
            <a:lvl1pPr>
              <a:defRPr lang="de-DE" sz="900" b="0" i="0" kern="1200" smtClean="0">
                <a:solidFill>
                  <a:schemeClr val="tx1">
                    <a:tint val="75000"/>
                  </a:schemeClr>
                </a:solidFill>
                <a:latin typeface="Open Sans Leicht" charset="0"/>
                <a:ea typeface="+mn-ea"/>
                <a:cs typeface="+mn-cs"/>
              </a:defRPr>
            </a:lvl1pPr>
          </a:lstStyle>
          <a:p>
            <a:fld id="{26E52DD1-A5EF-9C42-95FC-11ECCA13D45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C6C64E1-26D4-D74C-A3C7-2E10D4F535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6542" y="150922"/>
            <a:ext cx="2767869" cy="60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48ED-458F-4244-99E5-22042EB87F5D}" type="datetime1">
              <a:rPr lang="de-DE" smtClean="0"/>
              <a:t>07.12.21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ARAMIS GmbH © 2019 I www.aramis-training.de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2DD1-A5EF-9C42-95FC-11ECCA13D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27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91344" y="65525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B2A89D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fld id="{F2675001-FFC1-E144-B654-5C3E96CB2378}" type="datetime1">
              <a:rPr lang="de-DE" smtClean="0"/>
              <a:t>07.12.21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401472" y="65525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B2A89D"/>
                </a:solidFill>
                <a:latin typeface="Open Sans Leicht" charset="0"/>
              </a:defRPr>
            </a:lvl1pPr>
          </a:lstStyle>
          <a:p>
            <a:fld id="{26E52DD1-A5EF-9C42-95FC-11ECCA13D45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9736" y="6552645"/>
            <a:ext cx="4618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Open Sans Leicht" charset="0"/>
              </a:defRPr>
            </a:lvl1pPr>
          </a:lstStyle>
          <a:p>
            <a:r>
              <a:rPr lang="de-DE"/>
              <a:t>ARAMIS GmbH © 2019 I www.aramis-training.de</a:t>
            </a:r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59052" y="62211"/>
            <a:ext cx="10087271" cy="103910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Open Sans Leicht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7FF9C6D-627B-A14C-A72A-0DBAFE2BDA8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6542" y="150922"/>
            <a:ext cx="2767869" cy="60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3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B2A89D"/>
          </a:solidFill>
          <a:latin typeface="Noticia Text" charset="0"/>
          <a:ea typeface="Noticia Text" charset="0"/>
          <a:cs typeface="Noticia Tex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Open Sans Leicht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Open Sans Leicht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Open Sans Leicht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Open Sans Leicht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Open Sans Leicht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BEFC402-8249-F445-8952-6E620FA1B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08998"/>
              </p:ext>
            </p:extLst>
          </p:nvPr>
        </p:nvGraphicFramePr>
        <p:xfrm>
          <a:off x="587127" y="836712"/>
          <a:ext cx="11117238" cy="55743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619">
                  <a:extLst>
                    <a:ext uri="{9D8B030D-6E8A-4147-A177-3AD203B41FA5}">
                      <a16:colId xmlns:a16="http://schemas.microsoft.com/office/drawing/2014/main" val="2346908402"/>
                    </a:ext>
                  </a:extLst>
                </a:gridCol>
                <a:gridCol w="5558619">
                  <a:extLst>
                    <a:ext uri="{9D8B030D-6E8A-4147-A177-3AD203B41FA5}">
                      <a16:colId xmlns:a16="http://schemas.microsoft.com/office/drawing/2014/main" val="2682110997"/>
                    </a:ext>
                  </a:extLst>
                </a:gridCol>
              </a:tblGrid>
              <a:tr h="742725"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Wir bieten…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Das bedeutet für Sie…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050885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71194"/>
                  </a:ext>
                </a:extLst>
              </a:tr>
              <a:tr h="167464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24156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445671"/>
                  </a:ext>
                </a:extLst>
              </a:tr>
            </a:tbl>
          </a:graphicData>
        </a:graphic>
      </p:graphicFrame>
      <p:sp>
        <p:nvSpPr>
          <p:cNvPr id="20" name="Titel 2">
            <a:extLst>
              <a:ext uri="{FF2B5EF4-FFF2-40B4-BE49-F238E27FC236}">
                <a16:creationId xmlns:a16="http://schemas.microsoft.com/office/drawing/2014/main" id="{E568791C-0242-ED49-8144-326C1FD668D5}"/>
              </a:ext>
            </a:extLst>
          </p:cNvPr>
          <p:cNvSpPr txBox="1">
            <a:spLocks/>
          </p:cNvSpPr>
          <p:nvPr/>
        </p:nvSpPr>
        <p:spPr>
          <a:xfrm>
            <a:off x="487635" y="316030"/>
            <a:ext cx="8848725" cy="5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B2A89D"/>
                </a:solidFill>
                <a:latin typeface="Noticia Text" charset="0"/>
                <a:ea typeface="Noticia Text" charset="0"/>
                <a:cs typeface="Noticia Tex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2A363B"/>
                </a:solidFill>
                <a:effectLst/>
                <a:uLnTx/>
                <a:uFillTx/>
                <a:latin typeface="Noticia Text" charset="0"/>
              </a:rPr>
              <a:t>Arbeitsblatt Nutzenargumentation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DDF72E-A615-CA43-8403-E62A159D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t>ARAMIS GmbH © 2019 I www.aramis-training.de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0F634A-632C-224C-9C73-25DF21D4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E52DD1-A5EF-9C42-95FC-11ECCA13D454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070528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BEFC402-8249-F445-8952-6E620FA1B49F}"/>
              </a:ext>
            </a:extLst>
          </p:cNvPr>
          <p:cNvGraphicFramePr>
            <a:graphicFrameLocks noGrp="1"/>
          </p:cNvGraphicFramePr>
          <p:nvPr/>
        </p:nvGraphicFramePr>
        <p:xfrm>
          <a:off x="587127" y="836712"/>
          <a:ext cx="11117238" cy="55743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619">
                  <a:extLst>
                    <a:ext uri="{9D8B030D-6E8A-4147-A177-3AD203B41FA5}">
                      <a16:colId xmlns:a16="http://schemas.microsoft.com/office/drawing/2014/main" val="2346908402"/>
                    </a:ext>
                  </a:extLst>
                </a:gridCol>
                <a:gridCol w="5558619">
                  <a:extLst>
                    <a:ext uri="{9D8B030D-6E8A-4147-A177-3AD203B41FA5}">
                      <a16:colId xmlns:a16="http://schemas.microsoft.com/office/drawing/2014/main" val="2682110997"/>
                    </a:ext>
                  </a:extLst>
                </a:gridCol>
              </a:tblGrid>
              <a:tr h="742725"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Wir bieten…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Das bedeutet für Sie…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050885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71194"/>
                  </a:ext>
                </a:extLst>
              </a:tr>
              <a:tr h="167464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24156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445671"/>
                  </a:ext>
                </a:extLst>
              </a:tr>
            </a:tbl>
          </a:graphicData>
        </a:graphic>
      </p:graphicFrame>
      <p:sp>
        <p:nvSpPr>
          <p:cNvPr id="20" name="Titel 2">
            <a:extLst>
              <a:ext uri="{FF2B5EF4-FFF2-40B4-BE49-F238E27FC236}">
                <a16:creationId xmlns:a16="http://schemas.microsoft.com/office/drawing/2014/main" id="{E568791C-0242-ED49-8144-326C1FD668D5}"/>
              </a:ext>
            </a:extLst>
          </p:cNvPr>
          <p:cNvSpPr txBox="1">
            <a:spLocks/>
          </p:cNvSpPr>
          <p:nvPr/>
        </p:nvSpPr>
        <p:spPr>
          <a:xfrm>
            <a:off x="487635" y="316030"/>
            <a:ext cx="8848725" cy="5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B2A89D"/>
                </a:solidFill>
                <a:latin typeface="Noticia Text" charset="0"/>
                <a:ea typeface="Noticia Text" charset="0"/>
                <a:cs typeface="Noticia Tex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2A363B"/>
                </a:solidFill>
                <a:effectLst/>
                <a:uLnTx/>
                <a:uFillTx/>
                <a:latin typeface="Noticia Text" charset="0"/>
              </a:rPr>
              <a:t>Arbeitsblatt Nutzenargumentation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DDF72E-A615-CA43-8403-E62A159D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t>ARAMIS GmbH © 2019 I www.aramis-training.de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0F634A-632C-224C-9C73-25DF21D4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E52DD1-A5EF-9C42-95FC-11ECCA13D454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61404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BEFC402-8249-F445-8952-6E620FA1B49F}"/>
              </a:ext>
            </a:extLst>
          </p:cNvPr>
          <p:cNvGraphicFramePr>
            <a:graphicFrameLocks noGrp="1"/>
          </p:cNvGraphicFramePr>
          <p:nvPr/>
        </p:nvGraphicFramePr>
        <p:xfrm>
          <a:off x="587127" y="836712"/>
          <a:ext cx="11117238" cy="55743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619">
                  <a:extLst>
                    <a:ext uri="{9D8B030D-6E8A-4147-A177-3AD203B41FA5}">
                      <a16:colId xmlns:a16="http://schemas.microsoft.com/office/drawing/2014/main" val="2346908402"/>
                    </a:ext>
                  </a:extLst>
                </a:gridCol>
                <a:gridCol w="5558619">
                  <a:extLst>
                    <a:ext uri="{9D8B030D-6E8A-4147-A177-3AD203B41FA5}">
                      <a16:colId xmlns:a16="http://schemas.microsoft.com/office/drawing/2014/main" val="2682110997"/>
                    </a:ext>
                  </a:extLst>
                </a:gridCol>
              </a:tblGrid>
              <a:tr h="742725"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Wir bieten…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Das bedeutet für Sie…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050885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71194"/>
                  </a:ext>
                </a:extLst>
              </a:tr>
              <a:tr h="167464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24156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445671"/>
                  </a:ext>
                </a:extLst>
              </a:tr>
            </a:tbl>
          </a:graphicData>
        </a:graphic>
      </p:graphicFrame>
      <p:sp>
        <p:nvSpPr>
          <p:cNvPr id="20" name="Titel 2">
            <a:extLst>
              <a:ext uri="{FF2B5EF4-FFF2-40B4-BE49-F238E27FC236}">
                <a16:creationId xmlns:a16="http://schemas.microsoft.com/office/drawing/2014/main" id="{E568791C-0242-ED49-8144-326C1FD668D5}"/>
              </a:ext>
            </a:extLst>
          </p:cNvPr>
          <p:cNvSpPr txBox="1">
            <a:spLocks/>
          </p:cNvSpPr>
          <p:nvPr/>
        </p:nvSpPr>
        <p:spPr>
          <a:xfrm>
            <a:off x="487635" y="316030"/>
            <a:ext cx="8848725" cy="5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B2A89D"/>
                </a:solidFill>
                <a:latin typeface="Noticia Text" charset="0"/>
                <a:ea typeface="Noticia Text" charset="0"/>
                <a:cs typeface="Noticia Tex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2A363B"/>
                </a:solidFill>
                <a:effectLst/>
                <a:uLnTx/>
                <a:uFillTx/>
                <a:latin typeface="Noticia Text" charset="0"/>
              </a:rPr>
              <a:t>Arbeitsblatt Nutzenargumentation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DDF72E-A615-CA43-8403-E62A159D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t>ARAMIS GmbH © 2019 I www.aramis-training.de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0F634A-632C-224C-9C73-25DF21D4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E52DD1-A5EF-9C42-95FC-11ECCA13D454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37548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BEFC402-8249-F445-8952-6E620FA1B49F}"/>
              </a:ext>
            </a:extLst>
          </p:cNvPr>
          <p:cNvGraphicFramePr>
            <a:graphicFrameLocks noGrp="1"/>
          </p:cNvGraphicFramePr>
          <p:nvPr/>
        </p:nvGraphicFramePr>
        <p:xfrm>
          <a:off x="587127" y="836712"/>
          <a:ext cx="11117238" cy="55743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619">
                  <a:extLst>
                    <a:ext uri="{9D8B030D-6E8A-4147-A177-3AD203B41FA5}">
                      <a16:colId xmlns:a16="http://schemas.microsoft.com/office/drawing/2014/main" val="2346908402"/>
                    </a:ext>
                  </a:extLst>
                </a:gridCol>
                <a:gridCol w="5558619">
                  <a:extLst>
                    <a:ext uri="{9D8B030D-6E8A-4147-A177-3AD203B41FA5}">
                      <a16:colId xmlns:a16="http://schemas.microsoft.com/office/drawing/2014/main" val="2682110997"/>
                    </a:ext>
                  </a:extLst>
                </a:gridCol>
              </a:tblGrid>
              <a:tr h="742725"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Wir bieten…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Das bedeutet für Sie…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050885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71194"/>
                  </a:ext>
                </a:extLst>
              </a:tr>
              <a:tr h="167464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24156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445671"/>
                  </a:ext>
                </a:extLst>
              </a:tr>
            </a:tbl>
          </a:graphicData>
        </a:graphic>
      </p:graphicFrame>
      <p:sp>
        <p:nvSpPr>
          <p:cNvPr id="20" name="Titel 2">
            <a:extLst>
              <a:ext uri="{FF2B5EF4-FFF2-40B4-BE49-F238E27FC236}">
                <a16:creationId xmlns:a16="http://schemas.microsoft.com/office/drawing/2014/main" id="{E568791C-0242-ED49-8144-326C1FD668D5}"/>
              </a:ext>
            </a:extLst>
          </p:cNvPr>
          <p:cNvSpPr txBox="1">
            <a:spLocks/>
          </p:cNvSpPr>
          <p:nvPr/>
        </p:nvSpPr>
        <p:spPr>
          <a:xfrm>
            <a:off x="487635" y="316030"/>
            <a:ext cx="8848725" cy="5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B2A89D"/>
                </a:solidFill>
                <a:latin typeface="Noticia Text" charset="0"/>
                <a:ea typeface="Noticia Text" charset="0"/>
                <a:cs typeface="Noticia Tex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2A363B"/>
                </a:solidFill>
                <a:effectLst/>
                <a:uLnTx/>
                <a:uFillTx/>
                <a:latin typeface="Noticia Text" charset="0"/>
              </a:rPr>
              <a:t>Arbeitsblatt Nutzenargumentation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DDF72E-A615-CA43-8403-E62A159D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t>ARAMIS GmbH © 2019 I www.aramis-training.de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0F634A-632C-224C-9C73-25DF21D4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E52DD1-A5EF-9C42-95FC-11ECCA13D454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45062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BEFC402-8249-F445-8952-6E620FA1B49F}"/>
              </a:ext>
            </a:extLst>
          </p:cNvPr>
          <p:cNvGraphicFramePr>
            <a:graphicFrameLocks noGrp="1"/>
          </p:cNvGraphicFramePr>
          <p:nvPr/>
        </p:nvGraphicFramePr>
        <p:xfrm>
          <a:off x="587127" y="836712"/>
          <a:ext cx="11117238" cy="55743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619">
                  <a:extLst>
                    <a:ext uri="{9D8B030D-6E8A-4147-A177-3AD203B41FA5}">
                      <a16:colId xmlns:a16="http://schemas.microsoft.com/office/drawing/2014/main" val="2346908402"/>
                    </a:ext>
                  </a:extLst>
                </a:gridCol>
                <a:gridCol w="5558619">
                  <a:extLst>
                    <a:ext uri="{9D8B030D-6E8A-4147-A177-3AD203B41FA5}">
                      <a16:colId xmlns:a16="http://schemas.microsoft.com/office/drawing/2014/main" val="2682110997"/>
                    </a:ext>
                  </a:extLst>
                </a:gridCol>
              </a:tblGrid>
              <a:tr h="742725"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Wir bieten…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tc>
                  <a:txBody>
                    <a:bodyPr/>
                    <a:lstStyle/>
                    <a:p>
                      <a:pPr marL="184150" indent="0" algn="l">
                        <a:tabLst/>
                      </a:pPr>
                      <a:r>
                        <a:rPr lang="de-DE" sz="2400" dirty="0">
                          <a:latin typeface="Noticia Text" panose="02000503060000020004" pitchFamily="2" charset="77"/>
                        </a:rPr>
                        <a:t>Das bedeutet für Sie…</a:t>
                      </a:r>
                    </a:p>
                  </a:txBody>
                  <a:tcPr anchor="ctr">
                    <a:solidFill>
                      <a:srgbClr val="2A36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050885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71194"/>
                  </a:ext>
                </a:extLst>
              </a:tr>
              <a:tr h="167464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24156"/>
                  </a:ext>
                </a:extLst>
              </a:tr>
              <a:tr h="1578496">
                <a:tc>
                  <a:txBody>
                    <a:bodyPr/>
                    <a:lstStyle/>
                    <a:p>
                      <a:pPr algn="ctr"/>
                      <a:endParaRPr lang="de-DE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445671"/>
                  </a:ext>
                </a:extLst>
              </a:tr>
            </a:tbl>
          </a:graphicData>
        </a:graphic>
      </p:graphicFrame>
      <p:sp>
        <p:nvSpPr>
          <p:cNvPr id="20" name="Titel 2">
            <a:extLst>
              <a:ext uri="{FF2B5EF4-FFF2-40B4-BE49-F238E27FC236}">
                <a16:creationId xmlns:a16="http://schemas.microsoft.com/office/drawing/2014/main" id="{E568791C-0242-ED49-8144-326C1FD668D5}"/>
              </a:ext>
            </a:extLst>
          </p:cNvPr>
          <p:cNvSpPr txBox="1">
            <a:spLocks/>
          </p:cNvSpPr>
          <p:nvPr/>
        </p:nvSpPr>
        <p:spPr>
          <a:xfrm>
            <a:off x="487635" y="316030"/>
            <a:ext cx="8848725" cy="5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B2A89D"/>
                </a:solidFill>
                <a:latin typeface="Noticia Text" charset="0"/>
                <a:ea typeface="Noticia Text" charset="0"/>
                <a:cs typeface="Noticia Tex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2A363B"/>
                </a:solidFill>
                <a:effectLst/>
                <a:uLnTx/>
                <a:uFillTx/>
                <a:latin typeface="Noticia Text" charset="0"/>
              </a:rPr>
              <a:t>Arbeitsblatt Nutzenargumentation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DDF72E-A615-CA43-8403-E62A159D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t>ARAMIS GmbH © 2019 I www.aramis-training.de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0F634A-632C-224C-9C73-25DF21D4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E52DD1-A5EF-9C42-95FC-11ECCA13D454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 Leicht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 Leicht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34835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3_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Macintosh PowerPoint</Application>
  <PresentationFormat>Breitbild</PresentationFormat>
  <Paragraphs>25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Calibri</vt:lpstr>
      <vt:lpstr>Colonna MT</vt:lpstr>
      <vt:lpstr>Noticia Text</vt:lpstr>
      <vt:lpstr>Open Sans</vt:lpstr>
      <vt:lpstr>Open Sans Leicht</vt:lpstr>
      <vt:lpstr>Open Sans Light</vt:lpstr>
      <vt:lpstr>3_Office-Design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Ralph Hauck</dc:creator>
  <cp:lastModifiedBy>Daniela Rupp</cp:lastModifiedBy>
  <cp:revision>3</cp:revision>
  <dcterms:created xsi:type="dcterms:W3CDTF">2021-12-02T10:49:24Z</dcterms:created>
  <dcterms:modified xsi:type="dcterms:W3CDTF">2021-12-07T07:36:46Z</dcterms:modified>
</cp:coreProperties>
</file>